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818" r:id="rId1"/>
  </p:sldMasterIdLst>
  <p:notesMasterIdLst>
    <p:notesMasterId r:id="rId12"/>
  </p:notesMasterIdLst>
  <p:handoutMasterIdLst>
    <p:handoutMasterId r:id="rId13"/>
  </p:handoutMasterIdLst>
  <p:sldIdLst>
    <p:sldId id="3236" r:id="rId2"/>
    <p:sldId id="3287" r:id="rId3"/>
    <p:sldId id="3303" r:id="rId4"/>
    <p:sldId id="3268" r:id="rId5"/>
    <p:sldId id="3315" r:id="rId6"/>
    <p:sldId id="286" r:id="rId7"/>
    <p:sldId id="3223" r:id="rId8"/>
    <p:sldId id="3316" r:id="rId9"/>
    <p:sldId id="3314" r:id="rId10"/>
    <p:sldId id="3244" r:id="rId11"/>
  </p:sldIdLst>
  <p:sldSz cx="12192000" cy="6858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pos="7584" userDrawn="1">
          <p15:clr>
            <a:srgbClr val="A4A3A4"/>
          </p15:clr>
        </p15:guide>
        <p15:guide id="4" orient="horz" pos="120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orient="horz" pos="672" userDrawn="1">
          <p15:clr>
            <a:srgbClr val="A4A3A4"/>
          </p15:clr>
        </p15:guide>
        <p15:guide id="7" orient="horz" pos="528" userDrawn="1">
          <p15:clr>
            <a:srgbClr val="A4A3A4"/>
          </p15:clr>
        </p15:guide>
        <p15:guide id="8" orient="horz" pos="17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33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70C0"/>
    <a:srgbClr val="FFFF00"/>
    <a:srgbClr val="8A8A8A"/>
    <a:srgbClr val="32323C"/>
    <a:srgbClr val="EBEBEB"/>
    <a:srgbClr val="CACAC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4" autoAdjust="0"/>
    <p:restoredTop sz="86423" autoAdjust="0"/>
  </p:normalViewPr>
  <p:slideViewPr>
    <p:cSldViewPr snapToGrid="0">
      <p:cViewPr varScale="1">
        <p:scale>
          <a:sx n="103" d="100"/>
          <a:sy n="103" d="100"/>
        </p:scale>
        <p:origin x="294" y="132"/>
      </p:cViewPr>
      <p:guideLst>
        <p:guide orient="horz" pos="3960"/>
        <p:guide pos="192"/>
        <p:guide pos="7584"/>
        <p:guide orient="horz" pos="120"/>
        <p:guide pos="7488"/>
        <p:guide orient="horz" pos="672"/>
        <p:guide orient="horz" pos="528"/>
        <p:guide orient="horz" pos="17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1949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9E6D4-0BF1-42E9-8D88-8E25746C0653}" type="datetimeFigureOut">
              <a:rPr lang="en-US" smtClean="0"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399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1949" y="6456399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05FA5-4470-4340-A32E-B80638934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97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738F4F-4FF5-44E5-A444-6B9B0B2B80A7}" type="datetimeFigureOut">
              <a:rPr lang="en-US" smtClean="0"/>
              <a:t>9/3/2019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0BCC06A-4900-4DEF-A9DD-8AF8DEE5D9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7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Reading= OCR = intelligence of a 4 year old child.</a:t>
            </a:r>
          </a:p>
          <a:p>
            <a:r>
              <a:rPr lang="en-AU" b="1" dirty="0"/>
              <a:t>General knowledge (about documents and the world)</a:t>
            </a:r>
            <a:r>
              <a:rPr lang="en-AU" dirty="0"/>
              <a:t>= city names, zips codes, mathematics, languages, spelling,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 names, common occupations.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words “date” and “Datum” often appear to the left of a date.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Third of Americans share only 1000 family names – Smith, Johnson, Williams, Brown, Jones, Miller, Davis, Garcia, Rodriguez.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Robots are good at getting general knowledge about the world.</a:t>
            </a: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knowledge (about this document) =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address and date of birth of every customer. Database of recent orders. This document always has the date in top left corner.</a:t>
            </a: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by observing</a:t>
            </a:r>
            <a:r>
              <a:rPr lang="en-A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gaining general and specific knowledge.</a:t>
            </a:r>
            <a:endParaRPr lang="en-A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1E1C8-C190-4D20-95EA-D3E5324C06C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3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115B4-BBAA-4FB9-BA30-9B8B2A85C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369" y="1532217"/>
            <a:ext cx="10833262" cy="2332320"/>
          </a:xfrm>
        </p:spPr>
        <p:txBody>
          <a:bodyPr anchor="b">
            <a:noAutofit/>
          </a:bodyPr>
          <a:lstStyle>
            <a:lvl1pPr algn="ctr">
              <a:defRPr sz="4500" cap="none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09073-81D1-4E02-9B27-06D9A62F3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369" y="4005356"/>
            <a:ext cx="10833262" cy="12524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026EB-1164-44D6-8932-443DC91D4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725ED-AB00-4B02-A764-80C23BBB66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6D7E4-54A0-48AE-B033-9AA4EA13E01A}"/>
              </a:ext>
            </a:extLst>
          </p:cNvPr>
          <p:cNvSpPr/>
          <p:nvPr/>
        </p:nvSpPr>
        <p:spPr>
          <a:xfrm>
            <a:off x="-1" y="5398618"/>
            <a:ext cx="12192001" cy="145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54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5046B262-08D6-406E-9ECA-59C78F88CE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22" y="957494"/>
            <a:ext cx="2285978" cy="433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01C68-438B-4A09-98F9-3C83A8EAB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597" y="5860957"/>
            <a:ext cx="2651034" cy="544251"/>
          </a:xfrm>
          <a:prstGeom prst="rect">
            <a:avLst/>
          </a:prstGeom>
        </p:spPr>
      </p:pic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66E3F185-D024-4FD4-A86A-0586824EE9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888" y="5693973"/>
            <a:ext cx="964449" cy="86800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05732" marR="0" lvl="0" indent="-205732" algn="l" defTabSz="822928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Calibri" panose="020F050202020403020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DCD5E721-035D-4FD4-989E-3F2FD69E08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8835" y="5694503"/>
            <a:ext cx="6493393" cy="310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40" b="1" i="0" cap="all" baseline="0">
                <a:solidFill>
                  <a:srgbClr val="0055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05CEC7C9-6261-43BB-8039-43AC586574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834" y="6037408"/>
            <a:ext cx="6493394" cy="553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40" b="0" i="0" baseline="0" dirty="0" smtClean="0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11463" indent="0">
              <a:buNone/>
              <a:defRPr lang="en-US" b="0" i="0" dirty="0" smtClean="0">
                <a:solidFill>
                  <a:schemeClr val="bg1"/>
                </a:solidFill>
                <a:latin typeface="TT Norms" charset="0"/>
                <a:ea typeface="TT Norms" charset="0"/>
                <a:cs typeface="TT Norms" charset="0"/>
              </a:defRPr>
            </a:lvl2pPr>
            <a:lvl3pPr marL="822928" indent="0">
              <a:buNone/>
              <a:defRPr lang="en-US" b="0" i="0" dirty="0" smtClean="0">
                <a:solidFill>
                  <a:schemeClr val="bg1"/>
                </a:solidFill>
                <a:latin typeface="TT Norms" charset="0"/>
                <a:ea typeface="TT Norms" charset="0"/>
                <a:cs typeface="TT Norms" charset="0"/>
              </a:defRPr>
            </a:lvl3pPr>
            <a:lvl4pPr marL="1234391" indent="0">
              <a:buNone/>
              <a:defRPr lang="en-US" b="0" i="0" dirty="0" smtClean="0">
                <a:solidFill>
                  <a:schemeClr val="bg1"/>
                </a:solidFill>
                <a:latin typeface="TT Norms" charset="0"/>
                <a:ea typeface="TT Norms" charset="0"/>
                <a:cs typeface="TT Norms" charset="0"/>
              </a:defRPr>
            </a:lvl4pPr>
            <a:lvl5pPr marL="1645854" indent="0">
              <a:buNone/>
              <a:defRPr lang="en-US" b="0" i="0" dirty="0">
                <a:solidFill>
                  <a:schemeClr val="bg1"/>
                </a:solidFill>
                <a:latin typeface="TT Norms" charset="0"/>
                <a:ea typeface="TT Norms" charset="0"/>
                <a:cs typeface="TT Norms" charset="0"/>
              </a:defRPr>
            </a:lvl5pPr>
          </a:lstStyle>
          <a:p>
            <a:pPr lvl="0"/>
            <a:r>
              <a:rPr lang="en-US" dirty="0"/>
              <a:t>Presenter Title, Company, Date</a:t>
            </a:r>
          </a:p>
        </p:txBody>
      </p:sp>
    </p:spTree>
    <p:extLst>
      <p:ext uri="{BB962C8B-B14F-4D97-AF65-F5344CB8AC3E}">
        <p14:creationId xmlns:p14="http://schemas.microsoft.com/office/powerpoint/2010/main" val="99002804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5726" y="985587"/>
            <a:ext cx="10900549" cy="5094702"/>
          </a:xfrm>
          <a:ln>
            <a:noFill/>
          </a:ln>
        </p:spPr>
        <p:txBody>
          <a:bodyPr tIns="182880">
            <a:normAutofit/>
          </a:bodyPr>
          <a:lstStyle>
            <a:lvl1pPr marL="230188" indent="-230188">
              <a:buFont typeface="Wingdings" panose="05000000000000000000" pitchFamily="2" charset="2"/>
              <a:buChar char="§"/>
              <a:defRPr sz="2000" b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1pPr>
            <a:lvl2pPr marL="687388" indent="-230188">
              <a:buFont typeface="Arial" panose="020B0604020202020204" pitchFamily="34" charset="0"/>
              <a:buChar char="−"/>
              <a:defRPr sz="200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2pPr>
            <a:lvl3pPr marL="1141413" indent="-227013"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45726" y="134469"/>
            <a:ext cx="10900549" cy="851119"/>
          </a:xfrm>
        </p:spPr>
        <p:txBody>
          <a:bodyPr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04978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CAE3-3A43-4796-A15E-C0DD93D8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3ECC-6F6E-4825-A240-DA54467F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9B34C-7243-43B8-8638-ACFF9175F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345E-02E4-433D-84FA-7078F49B6737}" type="datetimeFigureOut">
              <a:rPr lang="en-AU" smtClean="0"/>
              <a:t>3/09/2019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03E18-B4DB-4298-BF6F-61B88E29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6E710-3032-4206-B328-37178EE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1CE62-A2BD-43A7-B733-C2D78BD135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967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A70A-AFB6-4D62-941E-E18DD740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91816"/>
            <a:ext cx="10515600" cy="1074367"/>
          </a:xfr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kern="1200" cap="all" baseline="0" dirty="0" smtClean="0">
                <a:solidFill>
                  <a:schemeClr val="accent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F714E-257E-4BEB-AD13-F46F9B9E5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93171"/>
            <a:ext cx="10515600" cy="16323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C040A-B1B7-4241-9EBC-CBA75B1B1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151725ED-AB00-4B02-A764-80C23BBB66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001">
            <a:extLst>
              <a:ext uri="{FF2B5EF4-FFF2-40B4-BE49-F238E27FC236}">
                <a16:creationId xmlns:a16="http://schemas.microsoft.com/office/drawing/2014/main" id="{702E5079-B8E4-42DA-828A-C59B2330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5" y="2952319"/>
            <a:ext cx="604704" cy="2790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AB634-4311-435D-ACA7-3861963C2E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429" y="6485678"/>
            <a:ext cx="563285" cy="1069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6A4BC1-E3D4-4F4C-83DB-2AE9A3635391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79C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4" tIns="22857" rIns="45714" bIns="22857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57155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1" i="0" u="none" strike="noStrike" cap="none" normalizeH="0" baseline="0" dirty="0">
              <a:ln>
                <a:noFill/>
              </a:ln>
              <a:solidFill>
                <a:srgbClr val="2E69B3"/>
              </a:solidFill>
              <a:effectLst/>
              <a:latin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561B4-5350-4D7B-A940-8F1ACFFB2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85" y="270782"/>
            <a:ext cx="1508441" cy="266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4B6901-B62F-4B4F-98FD-4AE954C10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31070" r="22164"/>
          <a:stretch/>
        </p:blipFill>
        <p:spPr>
          <a:xfrm>
            <a:off x="9778106" y="0"/>
            <a:ext cx="2413894" cy="22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2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9756-DC34-406D-946A-A218374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4795"/>
            <a:ext cx="10826152" cy="750917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8BFA8-9486-4933-92A9-64EF5592E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725ED-AB00-4B02-A764-80C23BBB66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001">
            <a:extLst>
              <a:ext uri="{FF2B5EF4-FFF2-40B4-BE49-F238E27FC236}">
                <a16:creationId xmlns:a16="http://schemas.microsoft.com/office/drawing/2014/main" id="{9FE8C7A1-8E8A-4151-9407-3431C60A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5" y="624204"/>
            <a:ext cx="604704" cy="27904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CA9CF604-E5E1-44B4-A183-2975CF1A80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1494387"/>
            <a:ext cx="10826151" cy="4713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59BEA1-3863-4E67-9058-32A61A3D1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71976"/>
            <a:ext cx="10826152" cy="4137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40" b="0" i="0" cap="all" baseline="0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</a:t>
            </a:r>
          </a:p>
        </p:txBody>
      </p:sp>
    </p:spTree>
    <p:extLst>
      <p:ext uri="{BB962C8B-B14F-4D97-AF65-F5344CB8AC3E}">
        <p14:creationId xmlns:p14="http://schemas.microsoft.com/office/powerpoint/2010/main" val="67198324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9756-DC34-406D-946A-A218374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4795"/>
            <a:ext cx="10826152" cy="750917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8BFA8-9486-4933-92A9-64EF5592E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151725ED-AB00-4B02-A764-80C23BBB66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001">
            <a:extLst>
              <a:ext uri="{FF2B5EF4-FFF2-40B4-BE49-F238E27FC236}">
                <a16:creationId xmlns:a16="http://schemas.microsoft.com/office/drawing/2014/main" id="{9FE8C7A1-8E8A-4151-9407-3431C60A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5" y="624204"/>
            <a:ext cx="604704" cy="2790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6772D-8E97-4037-A084-8BE96573A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429" y="6485678"/>
            <a:ext cx="563285" cy="1069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577A8AD6-6914-45B3-B525-B34661D553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71976"/>
            <a:ext cx="10826152" cy="4137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4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7424347-5F16-4B3C-BF70-30504672C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494387"/>
            <a:ext cx="10826151" cy="4713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01667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Ro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9756-DC34-406D-946A-A218374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4795"/>
            <a:ext cx="10826152" cy="750917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8BFA8-9486-4933-92A9-64EF5592E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151725ED-AB00-4B02-A764-80C23BBB66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001">
            <a:extLst>
              <a:ext uri="{FF2B5EF4-FFF2-40B4-BE49-F238E27FC236}">
                <a16:creationId xmlns:a16="http://schemas.microsoft.com/office/drawing/2014/main" id="{9FE8C7A1-8E8A-4151-9407-3431C60A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5" y="624204"/>
            <a:ext cx="604704" cy="2790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92CFA7E-CCFE-4FDA-96D5-73DA3AD10D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30089" y="4864987"/>
            <a:ext cx="1158240" cy="120824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B5B5A35-3FB4-4A3F-A3D0-1D757531EA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71976"/>
            <a:ext cx="10826152" cy="4137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40" b="0" i="0" cap="all" baseline="0">
                <a:solidFill>
                  <a:schemeClr val="accent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B6655271-2E33-417F-9BB6-173659A5D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494387"/>
            <a:ext cx="10826151" cy="4713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75600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BLUE, Rob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9756-DC34-406D-946A-A218374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4795"/>
            <a:ext cx="10826152" cy="750917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8BFA8-9486-4933-92A9-64EF5592E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151725ED-AB00-4B02-A764-80C23BBB66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001">
            <a:extLst>
              <a:ext uri="{FF2B5EF4-FFF2-40B4-BE49-F238E27FC236}">
                <a16:creationId xmlns:a16="http://schemas.microsoft.com/office/drawing/2014/main" id="{9FE8C7A1-8E8A-4151-9407-3431C60A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5" y="624204"/>
            <a:ext cx="604704" cy="2790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92CFA7E-CCFE-4FDA-96D5-73DA3AD10D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30089" y="4864987"/>
            <a:ext cx="1158240" cy="120824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926B9F-D81B-434A-BFD1-DC8C144A00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429" y="6485678"/>
            <a:ext cx="563285" cy="1069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C5D13E88-2F8B-4A0E-9A9E-437030BD6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71976"/>
            <a:ext cx="10826152" cy="4137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4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B4FF425-0CA0-4AE3-89F1-0603AFDF4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494387"/>
            <a:ext cx="10826151" cy="4713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859404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196FB-CFE5-4D9E-B2F8-3F3E4742B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151725ED-AB00-4B02-A764-80C23BBB66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AD32E-8EC0-482B-ACC7-402AC7E47A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429" y="6485678"/>
            <a:ext cx="563285" cy="1069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034CAFAA-0064-40C4-9D3E-E680CEAD0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6068" y="790575"/>
            <a:ext cx="9211559" cy="291792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“Add quote text here.”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9697F-C3BD-4258-BB49-10F0556BF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24" y="1668399"/>
            <a:ext cx="649269" cy="2145792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759F84A-22BB-46D4-BAD3-352618033F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6072" y="3938016"/>
            <a:ext cx="9211555" cy="310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40" b="1" i="0" cap="all" baseline="0">
                <a:solidFill>
                  <a:srgbClr val="FFC6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74EDCECD-527C-4431-A5D9-AC0D323CA2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6070" y="4248254"/>
            <a:ext cx="9211554" cy="10285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40" b="0" i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11463" indent="0">
              <a:buNone/>
              <a:defRPr lang="en-US" b="0" i="0" dirty="0" smtClean="0">
                <a:solidFill>
                  <a:schemeClr val="bg1"/>
                </a:solidFill>
                <a:latin typeface="TT Norms" charset="0"/>
                <a:ea typeface="TT Norms" charset="0"/>
                <a:cs typeface="TT Norms" charset="0"/>
              </a:defRPr>
            </a:lvl2pPr>
            <a:lvl3pPr marL="822928" indent="0">
              <a:buNone/>
              <a:defRPr lang="en-US" b="0" i="0" dirty="0" smtClean="0">
                <a:solidFill>
                  <a:schemeClr val="bg1"/>
                </a:solidFill>
                <a:latin typeface="TT Norms" charset="0"/>
                <a:ea typeface="TT Norms" charset="0"/>
                <a:cs typeface="TT Norms" charset="0"/>
              </a:defRPr>
            </a:lvl3pPr>
            <a:lvl4pPr marL="1234391" indent="0">
              <a:buNone/>
              <a:defRPr lang="en-US" b="0" i="0" dirty="0" smtClean="0">
                <a:solidFill>
                  <a:schemeClr val="bg1"/>
                </a:solidFill>
                <a:latin typeface="TT Norms" charset="0"/>
                <a:ea typeface="TT Norms" charset="0"/>
                <a:cs typeface="TT Norms" charset="0"/>
              </a:defRPr>
            </a:lvl4pPr>
            <a:lvl5pPr marL="1645854" indent="0">
              <a:buNone/>
              <a:defRPr lang="en-US" b="0" i="0" dirty="0">
                <a:solidFill>
                  <a:schemeClr val="bg1"/>
                </a:solidFill>
                <a:latin typeface="TT Norms" charset="0"/>
                <a:ea typeface="TT Norms" charset="0"/>
                <a:cs typeface="TT Norms" charset="0"/>
              </a:defRPr>
            </a:lvl5pPr>
          </a:lstStyle>
          <a:p>
            <a:pPr lvl="0"/>
            <a:r>
              <a:rPr lang="en-US"/>
              <a:t>Job Title/Position, </a:t>
            </a: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44904863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ED321F-F8A0-4312-A88F-B4BA94861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0" y="0"/>
            <a:ext cx="12186460" cy="1646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22EED8-EEBF-454E-9B9A-C3E8EB8EE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DB2346-354E-4E45-8047-16D39D8B14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725ED-AB00-4B02-A764-80C23BBB66A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001">
            <a:extLst>
              <a:ext uri="{FF2B5EF4-FFF2-40B4-BE49-F238E27FC236}">
                <a16:creationId xmlns:a16="http://schemas.microsoft.com/office/drawing/2014/main" id="{EF482E8C-E9FA-4B77-B149-9FFB24BE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5" y="624204"/>
            <a:ext cx="604704" cy="27904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41C6B232-9EDC-4AD8-815E-F392ED83E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171976"/>
            <a:ext cx="10826152" cy="4137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40" b="0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E20BD737-00E6-4B39-82CB-9407B507E1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997657"/>
            <a:ext cx="5181602" cy="4192006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5DA454EB-6174-44E4-8F2B-5CA0F9F675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199" y="1997657"/>
            <a:ext cx="5510606" cy="4192006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941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41E12F-D3C4-47D5-A40D-EF59EF0B6821}"/>
              </a:ext>
            </a:extLst>
          </p:cNvPr>
          <p:cNvSpPr/>
          <p:nvPr/>
        </p:nvSpPr>
        <p:spPr>
          <a:xfrm>
            <a:off x="8815996" y="5558828"/>
            <a:ext cx="3229069" cy="1204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8309D-8FBF-4217-913D-FF4EA1D23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299" y="2395402"/>
            <a:ext cx="5316711" cy="10915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A6BED8-738F-4FFA-988B-F7A034C0FA9C}"/>
              </a:ext>
            </a:extLst>
          </p:cNvPr>
          <p:cNvSpPr/>
          <p:nvPr/>
        </p:nvSpPr>
        <p:spPr>
          <a:xfrm>
            <a:off x="464821" y="5692995"/>
            <a:ext cx="6105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dirty="0" err="1">
                <a:solidFill>
                  <a:srgbClr val="0055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kofax.com</a:t>
            </a:r>
            <a:endParaRPr lang="en-IN" sz="1000" dirty="0">
              <a:solidFill>
                <a:srgbClr val="0055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000" dirty="0">
              <a:solidFill>
                <a:srgbClr val="0055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2019 Kofax. Kofax and the Kofax logo are trademarks of Kofax, registered in the United States and/or other countries. All other trademarks are the property of their respective owners.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91680-7B5E-4E7A-BF6F-D2B5A0619D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58" y="6010659"/>
            <a:ext cx="2007747" cy="3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7243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AA8321-946B-449C-A2C3-E94FB2FA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795"/>
            <a:ext cx="10826152" cy="808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E24AF-5AFB-4858-A79E-1ADCAD5A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11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151725ED-AB00-4B02-A764-80C23BBB66A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B2BCA6-5BFC-45A7-B1CB-74361C7F5713}"/>
              </a:ext>
            </a:extLst>
          </p:cNvPr>
          <p:cNvCxnSpPr>
            <a:cxnSpLocks/>
          </p:cNvCxnSpPr>
          <p:nvPr/>
        </p:nvCxnSpPr>
        <p:spPr>
          <a:xfrm>
            <a:off x="11209971" y="6473486"/>
            <a:ext cx="0" cy="116640"/>
          </a:xfrm>
          <a:prstGeom prst="line">
            <a:avLst/>
          </a:prstGeom>
          <a:ln w="12700">
            <a:solidFill>
              <a:srgbClr val="FFC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7D9A59D-C322-4DD9-ABA2-296176684C4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98" y="6486188"/>
            <a:ext cx="563285" cy="105897"/>
          </a:xfrm>
          <a:prstGeom prst="rect">
            <a:avLst/>
          </a:prstGeom>
          <a:noFill/>
        </p:spPr>
      </p:pic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02FF4BCE-DC1C-4A4C-96BE-D465F9D40460}"/>
              </a:ext>
            </a:extLst>
          </p:cNvPr>
          <p:cNvSpPr txBox="1">
            <a:spLocks/>
          </p:cNvSpPr>
          <p:nvPr userDrawn="1"/>
        </p:nvSpPr>
        <p:spPr>
          <a:xfrm>
            <a:off x="4191000" y="6481351"/>
            <a:ext cx="4114800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© </a:t>
            </a:r>
            <a:r>
              <a:rPr lang="en-US" sz="1000" dirty="0" err="1"/>
              <a:t>Kofax</a:t>
            </a:r>
            <a:r>
              <a:rPr lang="en-US" sz="1000" dirty="0"/>
              <a:t>. </a:t>
            </a:r>
            <a:r>
              <a:rPr lang="en-US" sz="1000"/>
              <a:t>All rights reserved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13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3" r:id="rId2"/>
    <p:sldLayoutId id="2147483829" r:id="rId3"/>
    <p:sldLayoutId id="2147483832" r:id="rId4"/>
    <p:sldLayoutId id="2147483833" r:id="rId5"/>
    <p:sldLayoutId id="2147483834" r:id="rId6"/>
    <p:sldLayoutId id="2147483839" r:id="rId7"/>
    <p:sldLayoutId id="2147483853" r:id="rId8"/>
    <p:sldLayoutId id="2147483856" r:id="rId9"/>
    <p:sldLayoutId id="2147483857" r:id="rId10"/>
    <p:sldLayoutId id="2147483858" r:id="rId1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600" b="1" i="0" kern="1200" cap="all" baseline="0" dirty="0" smtClean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Arial" panose="020B0604020202020204" pitchFamily="34" charset="0"/>
        <a:buChar char="•"/>
        <a:defRPr lang="en-US" sz="2200" b="0" i="0" kern="1200" baseline="0" smtClean="0">
          <a:solidFill>
            <a:srgbClr val="32323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200" b="0" i="0" kern="1200" baseline="0" smtClean="0">
          <a:solidFill>
            <a:srgbClr val="32323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lang="en-US" sz="2200" b="0" i="0" kern="1200" baseline="0" smtClean="0">
          <a:solidFill>
            <a:srgbClr val="32323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200" b="0" i="0" kern="1200" baseline="0" smtClean="0">
          <a:solidFill>
            <a:srgbClr val="32323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lang="en-US" sz="2200" b="0" i="0" kern="1200" baseline="0" dirty="0">
          <a:solidFill>
            <a:srgbClr val="32323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6C61F0-3453-40A0-AB5F-EEC3C052B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 the Experts Office Hours</a:t>
            </a:r>
            <a:br>
              <a:rPr lang="en-US" dirty="0"/>
            </a:br>
            <a:r>
              <a:rPr lang="en-US" dirty="0"/>
              <a:t>Kofax RPA Open Office #9</a:t>
            </a:r>
            <a:endParaRPr lang="en-AU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D9989D7-609F-4FA0-A08A-F1B451F65E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Wright, RPA Partner Development Manager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C82CE-F9DD-44EF-8945-77E61BDEA8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586D2-677B-458F-B417-DB589973A88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Picture Placeholder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1896584-06DF-42F8-AE95-343FEFEE2B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8234" b="182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6B7F4B-410F-4B0C-B519-E9217BECCD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7 august 2019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AE572-BF73-4CB5-A4A9-A03FEF4E8E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David Wright, Partner Development Manager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5683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43784-FDBE-49DC-BAC3-725B2E2BC405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8800" dirty="0"/>
              <a:t>Open Questions!</a:t>
            </a:r>
            <a:endParaRPr lang="en-AU" sz="8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337FD-5FD0-4E4E-93AE-EE290AA0D0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71D586D2-677B-458F-B417-DB589973A8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631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3434-D1D0-4626-A4FD-A3E3BB01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Open Office Topics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25D15-9613-4F48-8B6A-7D1B5446F7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586D2-677B-458F-B417-DB589973A882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CB4046-BF87-4949-81D9-D22A268D1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232845"/>
              </p:ext>
            </p:extLst>
          </p:nvPr>
        </p:nvGraphicFramePr>
        <p:xfrm>
          <a:off x="838199" y="1443566"/>
          <a:ext cx="9058276" cy="48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26">
                  <a:extLst>
                    <a:ext uri="{9D8B030D-6E8A-4147-A177-3AD203B41FA5}">
                      <a16:colId xmlns:a16="http://schemas.microsoft.com/office/drawing/2014/main" val="830989555"/>
                    </a:ext>
                  </a:extLst>
                </a:gridCol>
                <a:gridCol w="7639050">
                  <a:extLst>
                    <a:ext uri="{9D8B030D-6E8A-4147-A177-3AD203B41FA5}">
                      <a16:colId xmlns:a16="http://schemas.microsoft.com/office/drawing/2014/main" val="4013775887"/>
                    </a:ext>
                  </a:extLst>
                </a:gridCol>
              </a:tblGrid>
              <a:tr h="532480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039864"/>
                  </a:ext>
                </a:extLst>
              </a:tr>
              <a:tr h="532480">
                <a:tc>
                  <a:txBody>
                    <a:bodyPr/>
                    <a:lstStyle/>
                    <a:p>
                      <a:r>
                        <a:rPr lang="en-US" dirty="0"/>
                        <a:t>Jan 2019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Cognitive Document Automation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605823"/>
                  </a:ext>
                </a:extLst>
              </a:tr>
              <a:tr h="559798">
                <a:tc>
                  <a:txBody>
                    <a:bodyPr/>
                    <a:lstStyle/>
                    <a:p>
                      <a:r>
                        <a:rPr lang="en-US" dirty="0"/>
                        <a:t>Feb 2019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Powerful Demo Robots, Sentiment Analysis, Getting robots to work on a website.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074944"/>
                  </a:ext>
                </a:extLst>
              </a:tr>
              <a:tr h="532480">
                <a:tc>
                  <a:txBody>
                    <a:bodyPr/>
                    <a:lstStyle/>
                    <a:p>
                      <a:r>
                        <a:rPr lang="en-US" dirty="0"/>
                        <a:t>Mar 2019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Process Analysis, Finding the right Processes to Automate, Metrics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1976"/>
                  </a:ext>
                </a:extLst>
              </a:tr>
              <a:tr h="532480">
                <a:tc>
                  <a:txBody>
                    <a:bodyPr/>
                    <a:lstStyle/>
                    <a:p>
                      <a:r>
                        <a:rPr lang="en-US" dirty="0"/>
                        <a:t>Apr 2019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Robot Lifecycle Management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763832"/>
                  </a:ext>
                </a:extLst>
              </a:tr>
              <a:tr h="532480">
                <a:tc>
                  <a:txBody>
                    <a:bodyPr/>
                    <a:lstStyle/>
                    <a:p>
                      <a:r>
                        <a:rPr lang="en-US" dirty="0"/>
                        <a:t>May 2019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Security, Tomcat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937751"/>
                  </a:ext>
                </a:extLst>
              </a:tr>
              <a:tr h="532480">
                <a:tc>
                  <a:txBody>
                    <a:bodyPr/>
                    <a:lstStyle/>
                    <a:p>
                      <a:r>
                        <a:rPr lang="en-US" dirty="0"/>
                        <a:t>Jun 2019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POP3, IMAP, MS Exchange, Robot Memory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473186"/>
                  </a:ext>
                </a:extLst>
              </a:tr>
              <a:tr h="532480">
                <a:tc>
                  <a:txBody>
                    <a:bodyPr/>
                    <a:lstStyle/>
                    <a:p>
                      <a:r>
                        <a:rPr lang="en-US" dirty="0"/>
                        <a:t>July 2019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333326"/>
                  </a:ext>
                </a:extLst>
              </a:tr>
              <a:tr h="532480">
                <a:tc>
                  <a:txBody>
                    <a:bodyPr/>
                    <a:lstStyle/>
                    <a:p>
                      <a:r>
                        <a:rPr lang="en-AU" dirty="0"/>
                        <a:t>Aug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Robot File System. Desktop Automation Loops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61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9345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7724-4C41-417D-85A0-FA6C4BC7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Kofax RPA 10.5 (April 2019)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7CF2D-0F5B-4085-B3DC-B62639823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586D2-677B-458F-B417-DB589973A88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010BE-4E87-4416-84EA-0E87667E3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Cognitive Document Automation</a:t>
            </a:r>
          </a:p>
          <a:p>
            <a:pPr lvl="1"/>
            <a:r>
              <a:rPr lang="en-US" dirty="0"/>
              <a:t>Incremental Learning</a:t>
            </a:r>
          </a:p>
          <a:p>
            <a:pPr lvl="1"/>
            <a:r>
              <a:rPr lang="en-US" dirty="0"/>
              <a:t>Document Separation</a:t>
            </a:r>
          </a:p>
          <a:p>
            <a:pPr lvl="1"/>
            <a:r>
              <a:rPr lang="en-US" dirty="0"/>
              <a:t>Batch Handling (more than one document at a time)</a:t>
            </a:r>
          </a:p>
          <a:p>
            <a:r>
              <a:rPr lang="en-US" dirty="0"/>
              <a:t>Single Sign-On for Management Console</a:t>
            </a:r>
          </a:p>
          <a:p>
            <a:r>
              <a:rPr lang="en-US" dirty="0"/>
              <a:t>Kofax Analytics for RPA</a:t>
            </a:r>
          </a:p>
          <a:p>
            <a:pPr lvl="1"/>
            <a:r>
              <a:rPr lang="en-US" dirty="0"/>
              <a:t>Updated UI</a:t>
            </a:r>
          </a:p>
          <a:p>
            <a:pPr lvl="1"/>
            <a:r>
              <a:rPr lang="en-US" dirty="0"/>
              <a:t>New Capabilities</a:t>
            </a:r>
          </a:p>
          <a:p>
            <a:pPr lvl="1"/>
            <a:r>
              <a:rPr lang="en-US" dirty="0"/>
              <a:t>Online Demo</a:t>
            </a:r>
          </a:p>
          <a:p>
            <a:r>
              <a:rPr lang="en-US" dirty="0"/>
              <a:t>Management Console UI updates</a:t>
            </a:r>
          </a:p>
          <a:p>
            <a:r>
              <a:rPr lang="en-US" dirty="0"/>
              <a:t>New Functions in Workflow Automation</a:t>
            </a:r>
          </a:p>
        </p:txBody>
      </p:sp>
    </p:spTree>
    <p:extLst>
      <p:ext uri="{BB962C8B-B14F-4D97-AF65-F5344CB8AC3E}">
        <p14:creationId xmlns:p14="http://schemas.microsoft.com/office/powerpoint/2010/main" val="33597124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7724-4C41-417D-85A0-FA6C4BC7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Kofax RPA 10.6 (June 2019)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7CF2D-0F5B-4085-B3DC-B62639823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586D2-677B-458F-B417-DB589973A88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010BE-4E87-4416-84EA-0E87667E3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New icons</a:t>
            </a:r>
          </a:p>
          <a:p>
            <a:r>
              <a:rPr lang="en-US" dirty="0"/>
              <a:t>Minor improvements to Desktop Automation, including Help Access</a:t>
            </a:r>
          </a:p>
          <a:p>
            <a:r>
              <a:rPr lang="en-US" dirty="0"/>
              <a:t>Robot File System (RFS)</a:t>
            </a:r>
          </a:p>
          <a:p>
            <a:r>
              <a:rPr lang="en-US" dirty="0"/>
              <a:t>Start Kofax Total Agility (KTA) Process</a:t>
            </a:r>
          </a:p>
          <a:p>
            <a:r>
              <a:rPr lang="en-US" dirty="0"/>
              <a:t>Offline Help</a:t>
            </a:r>
          </a:p>
        </p:txBody>
      </p:sp>
    </p:spTree>
    <p:extLst>
      <p:ext uri="{BB962C8B-B14F-4D97-AF65-F5344CB8AC3E}">
        <p14:creationId xmlns:p14="http://schemas.microsoft.com/office/powerpoint/2010/main" val="30046115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F4F931-EDF4-4FB0-B3B8-1EFCF710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Learning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AEF30-B309-4DE2-B454-84663D56B9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F70E69-6E35-4661-9AFA-A9E74E4333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494387"/>
            <a:ext cx="10826151" cy="4713288"/>
          </a:xfr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129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A12380-241F-403B-A46F-95708DC2F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Robots can now </a:t>
            </a:r>
          </a:p>
          <a:p>
            <a:pPr lvl="1"/>
            <a:r>
              <a:rPr lang="en-US" dirty="0"/>
              <a:t>understand any kind of document</a:t>
            </a:r>
          </a:p>
          <a:p>
            <a:pPr lvl="1"/>
            <a:r>
              <a:rPr lang="en-US" dirty="0"/>
              <a:t>interact with humans.</a:t>
            </a:r>
          </a:p>
          <a:p>
            <a:pPr lvl="1"/>
            <a:r>
              <a:rPr lang="en-US" dirty="0"/>
              <a:t>Learn from humans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751FD8-96DF-4B23-942E-178BCF45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Document Automation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4EC0D-D031-49E0-A30B-994DA3EE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391" y="3092640"/>
            <a:ext cx="1663341" cy="1738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FA855-FE4A-4DAA-A173-D72C596FD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421" y="2855536"/>
            <a:ext cx="1779734" cy="1779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CA6F33C2-5939-4F66-A53B-8FAD55EA129E}"/>
              </a:ext>
            </a:extLst>
          </p:cNvPr>
          <p:cNvSpPr>
            <a:spLocks noChangeAspect="1"/>
          </p:cNvSpPr>
          <p:nvPr/>
        </p:nvSpPr>
        <p:spPr>
          <a:xfrm rot="18900000">
            <a:off x="3644599" y="2196138"/>
            <a:ext cx="6848767" cy="6848767"/>
          </a:xfrm>
          <a:prstGeom prst="arc">
            <a:avLst/>
          </a:prstGeom>
          <a:ln w="1270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3A3A9C6-0F6B-4FE3-AAA4-FD4508691D41}"/>
              </a:ext>
            </a:extLst>
          </p:cNvPr>
          <p:cNvSpPr>
            <a:spLocks noChangeAspect="1"/>
          </p:cNvSpPr>
          <p:nvPr/>
        </p:nvSpPr>
        <p:spPr>
          <a:xfrm rot="8100000">
            <a:off x="3549896" y="-1095055"/>
            <a:ext cx="6848767" cy="6848767"/>
          </a:xfrm>
          <a:prstGeom prst="arc">
            <a:avLst/>
          </a:prstGeom>
          <a:ln w="1270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38CCFE7-21C7-4A7A-867A-3179ED7663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2" y="2583593"/>
            <a:ext cx="1101746" cy="110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A95040-8B97-4097-925D-8DAF29E43F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4" y="2635190"/>
            <a:ext cx="1101746" cy="110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40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02223 L 0.12227 -0.02223 C 0.17579 -0.02223 0.2418 0.11041 0.2418 0.21874 L 0.2418 0.45995 " pathEditMode="fixed" rAng="0" ptsTypes="AA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0" y="2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9 -0.0162 L 0.01289 -0.01597 C 0.04518 -0.02916 0.02213 -0.02152 0.09414 -0.0162 C 0.10703 -0.0155 0.09544 -0.01504 0.10352 -0.0125 C 0.10651 -0.0118 0.10977 -0.01134 0.11289 -0.01064 C 0.11393 -0.01018 0.11484 -0.00925 0.11602 -0.00879 C 0.11966 -0.00763 0.12943 -0.00578 0.13268 -0.00509 C 0.13398 -0.00463 0.13542 -0.00393 0.13685 -0.00324 C 0.13854 -0.00277 0.14036 -0.00254 0.14206 -0.00138 C 0.14349 -0.00069 0.14466 0.00116 0.14622 0.00232 C 0.14818 0.00371 0.15026 0.00487 0.15247 0.00602 C 0.15547 0.00741 0.15872 0.00811 0.16185 0.00973 L 0.17422 0.01713 C 0.1763 0.01829 0.17852 0.01899 0.1806 0.02084 C 0.18815 0.02778 0.1845 0.02477 0.19193 0.0301 C 0.19779 0.04028 0.19193 0.03195 0.19935 0.0375 C 0.20221 0.03959 0.20469 0.04329 0.20768 0.04491 C 0.21628 0.04931 0.2125 0.04746 0.21914 0.05047 C 0.22422 0.05649 0.2207 0.05093 0.22435 0.06158 C 0.22552 0.06528 0.2276 0.06829 0.22852 0.07269 C 0.2293 0.07732 0.23034 0.08287 0.23164 0.0875 C 0.23216 0.08936 0.23307 0.09098 0.23372 0.09306 C 0.23411 0.09468 0.23398 0.097 0.23477 0.09862 C 0.23685 0.10325 0.2401 0.10301 0.2431 0.10417 C 0.2444 0.10463 0.24583 0.1051 0.24727 0.10602 C 0.24831 0.10649 0.24922 0.10741 0.25039 0.10787 C 0.26133 0.11204 0.2526 0.10718 0.25977 0.11158 C 0.26523 0.11088 0.27083 0.11112 0.27643 0.10973 C 0.27786 0.10926 0.27917 0.10695 0.2806 0.10602 C 0.2832 0.10371 0.28581 0.10325 0.2888 0.10232 C 0.28997 0.10093 0.29075 0.09954 0.29206 0.09862 C 0.29336 0.09723 0.29479 0.09607 0.29622 0.09491 C 0.29753 0.09329 0.3026 0.08681 0.30352 0.08565 C 0.30599 0.08102 0.30755 0.07408 0.30977 0.06899 C 0.31068 0.06621 0.31159 0.06366 0.31289 0.06158 C 0.31367 0.05996 0.31497 0.05903 0.31602 0.05787 C 0.31667 0.05533 0.31706 0.05255 0.3181 0.05047 C 0.31875 0.04862 0.32005 0.04815 0.32109 0.04676 C 0.32227 0.04491 0.32331 0.04306 0.32435 0.04121 C 0.325 0.03936 0.32552 0.03727 0.3263 0.03565 C 0.32734 0.03357 0.32865 0.03218 0.32956 0.0301 C 0.33151 0.025 0.33125 0.0213 0.33372 0.01713 C 0.3349 0.01482 0.3362 0.01274 0.33789 0.01158 L 0.34727 0.00602 C 0.34831 0.00533 0.34935 0.0051 0.35039 0.00417 C 0.35456 -0.00092 0.35391 -0.00046 0.35977 -0.00509 C 0.36146 -0.00648 0.36315 -0.0074 0.36484 -0.00879 C 0.36602 -0.00995 0.3668 -0.0118 0.36797 -0.0125 C 0.37005 -0.01412 0.37227 -0.01504 0.37435 -0.0162 C 0.37604 -0.01736 0.3776 -0.01944 0.37956 -0.0199 C 0.3832 -0.02129 0.38685 -0.02129 0.39088 -0.02175 C 0.39609 -0.02384 0.39661 -0.02407 0.40247 -0.02546 C 0.40469 -0.02615 0.40729 -0.02662 0.40963 -0.02731 C 0.41107 -0.02777 0.4125 -0.02893 0.41393 -0.02916 C 0.42344 -0.03194 0.42552 -0.03032 0.43555 -0.03472 C 0.44479 -0.03888 0.43737 -0.03588 0.45443 -0.04027 C 0.45664 -0.04097 0.45859 -0.04213 0.46068 -0.04213 L 0.55456 -0.04398 C 0.5582 -0.04467 0.56211 -0.04513 0.56602 -0.04583 C 0.56732 -0.04629 0.56875 -0.04768 0.57005 -0.04768 C 0.5931 -0.04768 0.61602 -0.04652 0.6388 -0.04583 C 0.64948 -0.04213 0.63971 -0.04606 0.64713 -0.04213 C 0.64844 -0.04143 0.65 -0.0412 0.65143 -0.04027 C 0.66185 -0.03425 0.65169 -0.03935 0.66081 -0.03287 C 0.66276 -0.03148 0.66484 -0.03078 0.6668 -0.02916 C 0.66914 -0.02777 0.67109 -0.02523 0.67331 -0.02361 C 0.67526 -0.02222 0.67734 -0.02152 0.6793 -0.0199 C 0.68164 -0.01851 0.68372 -0.01643 0.68568 -0.01435 C 0.68685 -0.01342 0.68776 -0.01157 0.68893 -0.01064 C 0.69088 -0.00925 0.6931 -0.00833 0.69505 -0.00694 C 0.69648 -0.00509 0.69766 -0.00277 0.69935 -0.00138 C 0.7095 0.00602 0.70482 -0.00185 0.71185 0.00602 C 0.71914 0.01412 0.71289 0.00811 0.71914 0.01899 C 0.71992 0.02037 0.72122 0.0213 0.72213 0.02269 C 0.73047 0.04468 0.72266 0.02524 0.72943 0.03936 C 0.73372 0.04769 0.7332 0.04885 0.73789 0.05602 C 0.73854 0.05741 0.73997 0.05811 0.74088 0.05973 C 0.74349 0.06366 0.74544 0.06922 0.74831 0.07269 C 0.74909 0.07385 0.75039 0.07477 0.75104 0.07639 C 0.76016 0.08982 0.75143 0.07894 0.75859 0.0875 C 0.75833 0.09491 0.75859 0.10255 0.75768 0.10973 C 0.75664 0.11621 0.75338 0.12153 0.75247 0.12825 C 0.75169 0.13311 0.75182 0.13866 0.75026 0.14306 C 0.74909 0.14653 0.74674 0.15394 0.74518 0.15787 C 0.74375 0.16088 0.74232 0.16389 0.74088 0.16713 C 0.73789 0.18334 0.74258 0.16158 0.73685 0.17639 C 0.73568 0.17894 0.73555 0.18264 0.73463 0.18565 C 0.73242 0.19306 0.73112 0.19352 0.72734 0.19862 C 0.72279 0.21436 0.72812 0.19908 0.72213 0.20973 C 0.71419 0.22338 0.72331 0.21204 0.71602 0.22084 C 0.71484 0.22385 0.71419 0.22732 0.71276 0.2301 C 0.71159 0.23241 0.71003 0.23357 0.70872 0.23565 C 0.70703 0.23774 0.70573 0.24028 0.70443 0.24306 C 0.69831 0.25533 0.70299 0.24977 0.69622 0.25602 C 0.69115 0.27362 0.69713 0.25394 0.69102 0.26899 C 0.68854 0.27431 0.68659 0.27987 0.68463 0.28565 C 0.68372 0.28866 0.68294 0.29213 0.68164 0.29491 C 0.68073 0.29653 0.6793 0.29723 0.67852 0.29862 C 0.67435 0.31644 0.67904 0.29977 0.67213 0.31528 C 0.67083 0.31806 0.67018 0.32153 0.66914 0.32454 C 0.66784 0.32709 0.66615 0.32917 0.66484 0.33195 C 0.66341 0.33473 0.66211 0.33797 0.66081 0.34121 C 0.66003 0.34283 0.6595 0.34491 0.65859 0.34676 C 0.65234 0.35973 0.6569 0.34954 0.65143 0.35787 C 0.64336 0.36968 0.65286 0.35787 0.64518 0.36713 C 0.64154 0.37639 0.64466 0.37014 0.63789 0.37825 C 0.63633 0.37987 0.63516 0.38195 0.63372 0.3838 C 0.63099 0.38681 0.62799 0.38982 0.62539 0.39306 C 0.62435 0.39422 0.62318 0.39537 0.62213 0.39676 C 0.62083 0.39838 0.61953 0.4007 0.6181 0.40232 C 0.61289 0.40718 0.61289 0.4051 0.60768 0.40787 C 0.60547 0.4088 0.60338 0.41019 0.6013 0.41158 C 0.59961 0.4125 0.59792 0.41412 0.59622 0.41528 C 0.59284 0.41737 0.58581 0.4213 0.58255 0.42269 C 0.5806 0.42338 0.57838 0.42385 0.57643 0.42454 C 0.56523 0.42801 0.57786 0.42454 0.56393 0.42825 L 0.48893 0.42639 C 0.48646 0.42616 0.48398 0.42524 0.48164 0.42454 C 0.47513 0.42246 0.46758 0.41852 0.46185 0.41528 C 0.45977 0.41389 0.45768 0.4125 0.45534 0.41158 C 0.45378 0.41065 0.45208 0.41042 0.45013 0.40973 C 0.44713 0.40811 0.44219 0.40533 0.43893 0.40417 C 0.43685 0.40325 0.43463 0.40278 0.43268 0.40232 C 0.42812 0.39908 0.4237 0.39561 0.41901 0.39306 C 0.41784 0.39237 0.41693 0.3919 0.41588 0.39121 C 0.4138 0.38936 0.41185 0.38704 0.40963 0.38565 C 0.40833 0.3845 0.40664 0.38426 0.40534 0.3838 C 0.40312 0.38241 0.40065 0.38125 0.39805 0.3801 C 0.39713 0.3794 0.39609 0.37871 0.39518 0.37825 C 0.39349 0.37732 0.39219 0.37709 0.39088 0.37639 C 0.38737 0.37408 0.38424 0.37014 0.3806 0.36899 C 0.37865 0.36829 0.37708 0.36783 0.37539 0.36713 C 0.37357 0.36598 0.37174 0.36459 0.37005 0.36343 C 0.36875 0.36227 0.36745 0.36042 0.36602 0.35973 C 0.35859 0.35533 0.36302 0.35996 0.35755 0.35602 C 0.35625 0.35487 0.35482 0.35325 0.35338 0.35232 C 0.35169 0.35093 0.34987 0.35 0.34831 0.34862 C 0.34297 0.34375 0.34375 0.34283 0.3388 0.33936 C 0.33685 0.33774 0.33463 0.33704 0.33255 0.33565 C 0.31615 0.32338 0.3362 0.33588 0.32005 0.32639 L 0.31172 0.31528 C 0.31042 0.31343 0.30924 0.31042 0.30755 0.30973 L 0.30352 0.30787 L 0.29414 0.29491 C 0.29206 0.29213 0.2862 0.2845 0.28477 0.28195 C 0.28294 0.27871 0.28138 0.27547 0.27956 0.27269 C 0.27318 0.2625 0.27448 0.26783 0.26914 0.25417 C 0.26823 0.25186 0.26758 0.24931 0.26706 0.24676 C 0.26615 0.24306 0.26615 0.23889 0.26497 0.23565 L 0.26289 0.2301 C 0.2625 0.2257 0.26237 0.2213 0.26185 0.21713 C 0.26133 0.21389 0.26042 0.21088 0.25977 0.20787 C 0.25781 0.19908 0.25977 0.2051 0.25664 0.19676 C 0.25625 0.19237 0.25573 0.18797 0.2556 0.1838 C 0.25378 0.13403 0.26315 0.13033 0.25143 0.1375 C 0.25026 0.14352 0.25013 0.14329 0.24935 0.15047 C 0.24896 0.15348 0.24896 0.15672 0.24831 0.15973 C 0.24609 0.16945 0.24479 0.16783 0.24206 0.17639 C 0.24036 0.18102 0.23971 0.18658 0.23789 0.19121 C 0.23398 0.20024 0.23568 0.19584 0.23268 0.20417 C 0.2306 0.22223 0.23294 0.2044 0.22956 0.22269 C 0.22904 0.225 0.22891 0.22755 0.22852 0.2301 C 0.22786 0.23264 0.22695 0.23496 0.22643 0.2375 C 0.22526 0.2419 0.225 0.24561 0.22435 0.25047 C 0.22396 0.25232 0.2237 0.25417 0.22331 0.25602 C 0.2224 0.25903 0.22109 0.26204 0.22018 0.26528 C 0.21901 0.26875 0.21797 0.27246 0.21706 0.27639 C 0.21628 0.2794 0.21575 0.28264 0.21497 0.28565 C 0.21406 0.2882 0.21276 0.29028 0.21185 0.29306 C 0.20963 0.29908 0.20768 0.30533 0.2056 0.31158 C 0.20456 0.31459 0.20365 0.31783 0.20247 0.32084 L 0.19935 0.32825 C 0.19661 0.34213 0.20026 0.32477 0.19622 0.33936 C 0.1918 0.35463 0.19896 0.3345 0.1931 0.35047 C 0.19258 0.35348 0.19258 0.35672 0.19193 0.35973 C 0.19141 0.36181 0.19049 0.3632 0.18997 0.36528 C 0.18945 0.3669 0.18945 0.36899 0.1888 0.37084 C 0.18802 0.37338 0.18672 0.37547 0.18568 0.37825 C 0.18346 0.38473 0.18385 0.38473 0.18255 0.39121 C 0.17891 0.4088 0.1819 0.39329 0.17943 0.40602 C 0.17917 0.41088 0.17891 0.41575 0.17825 0.42084 C 0.17825 0.42269 0.1776 0.42431 0.17747 0.42639 C 0.17695 0.42871 0.17656 0.43125 0.1763 0.4338 C 0.17565 0.44098 0.17513 0.45487 0.17331 0.46158 L 0.16693 0.48357 L 0.16289 0.49838 C 0.16211 0.50093 0.16172 0.50371 0.16081 0.50579 C 0.16016 0.50695 0.15612 0.51644 0.15547 0.51899 C 0.15456 0.52246 0.15391 0.52593 0.15352 0.52987 C 0.15312 0.53241 0.15286 0.53496 0.15247 0.53727 C 0.15182 0.54121 0.15039 0.54862 0.15039 0.54885 L 0.15143 0.54468 " pathEditMode="relative" rAng="0" ptsTypes="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9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79" y="2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80EE5-E1A9-47BC-AA9C-14DD23EE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83" y="204376"/>
            <a:ext cx="10915649" cy="766090"/>
          </a:xfrm>
        </p:spPr>
        <p:txBody>
          <a:bodyPr>
            <a:normAutofit fontScale="90000"/>
          </a:bodyPr>
          <a:lstStyle/>
          <a:p>
            <a:r>
              <a:rPr lang="en-AU" dirty="0"/>
              <a:t>What is Document Understanding? (All information has context)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36EAD-4CA2-4A78-87B8-996652CA2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783" y="2994611"/>
            <a:ext cx="2341418" cy="537566"/>
          </a:xfrm>
        </p:spPr>
        <p:txBody>
          <a:bodyPr anchor="ctr">
            <a:normAutofit/>
          </a:bodyPr>
          <a:lstStyle/>
          <a:p>
            <a:pPr marL="127000" indent="0">
              <a:buNone/>
            </a:pPr>
            <a:r>
              <a:rPr lang="en-AU" sz="2200" b="1" dirty="0">
                <a:solidFill>
                  <a:srgbClr val="025388"/>
                </a:solidFill>
                <a:latin typeface="+mj-lt"/>
              </a:rPr>
              <a:t>Understanding </a:t>
            </a:r>
            <a:endParaRPr lang="en-AU" sz="2200" dirty="0">
              <a:solidFill>
                <a:srgbClr val="025388"/>
              </a:solidFill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92CBD-FF1C-4CC4-AF1B-C0B397A4C71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0" y="6492875"/>
            <a:ext cx="4114800" cy="182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>
              <a:defRPr lang="en-US"/>
            </a:defPPr>
            <a:lvl1pPr marL="0" marR="0" lvl="0" indent="0" algn="ctr" defTabSz="914400" rtl="0" eaLnBrk="1" latinLnBrk="0" hangingPunct="1">
              <a:spcBef>
                <a:spcPts val="0"/>
              </a:spcBef>
              <a:buNone/>
              <a:defRPr sz="750" b="0" i="0" u="none" strike="noStrike" kern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defTabSz="914400" rtl="0" eaLnBrk="1" latinLnBrk="0" hangingPunct="1">
              <a:spcBef>
                <a:spcPts val="0"/>
              </a:spcBef>
              <a:buNone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defTabSz="914400" rtl="0" eaLnBrk="1" latinLnBrk="0" hangingPunct="1">
              <a:spcBef>
                <a:spcPts val="0"/>
              </a:spcBef>
              <a:buNone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defTabSz="914400" rtl="0" eaLnBrk="1" latinLnBrk="0" hangingPunct="1">
              <a:spcBef>
                <a:spcPts val="0"/>
              </a:spcBef>
              <a:buNone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defTabSz="914400" rtl="0" eaLnBrk="1" latinLnBrk="0" hangingPunct="1">
              <a:spcBef>
                <a:spcPts val="0"/>
              </a:spcBef>
              <a:buNone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defTabSz="914400" rtl="0" eaLnBrk="1" latinLnBrk="0" hangingPunct="1">
              <a:spcBef>
                <a:spcPts val="0"/>
              </a:spcBef>
              <a:buNone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defTabSz="914400" rtl="0" eaLnBrk="1" latinLnBrk="0" hangingPunct="1">
              <a:spcBef>
                <a:spcPts val="0"/>
              </a:spcBef>
              <a:buNone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defTabSz="914400" rtl="0" eaLnBrk="1" latinLnBrk="0" hangingPunct="1">
              <a:spcBef>
                <a:spcPts val="0"/>
              </a:spcBef>
              <a:buNone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defTabSz="914400" rtl="0" eaLnBrk="1" latinLnBrk="0" hangingPunct="1">
              <a:spcBef>
                <a:spcPts val="0"/>
              </a:spcBef>
              <a:buNone/>
              <a:defRPr sz="18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05A412-05BF-447C-86DE-E717D326E4FB}"/>
              </a:ext>
            </a:extLst>
          </p:cNvPr>
          <p:cNvSpPr txBox="1">
            <a:spLocks/>
          </p:cNvSpPr>
          <p:nvPr/>
        </p:nvSpPr>
        <p:spPr>
          <a:xfrm>
            <a:off x="2903386" y="2994611"/>
            <a:ext cx="1888194" cy="5375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buFont typeface="Noto Sans Symbols"/>
              <a:buNone/>
            </a:pPr>
            <a:r>
              <a:rPr lang="en-AU" sz="2200" b="1" kern="0" dirty="0">
                <a:solidFill>
                  <a:srgbClr val="025388"/>
                </a:solidFill>
                <a:latin typeface="+mj-lt"/>
              </a:rPr>
              <a:t>Reading</a:t>
            </a:r>
            <a:endParaRPr lang="en-AU" sz="2200" kern="0" dirty="0">
              <a:solidFill>
                <a:srgbClr val="025388"/>
              </a:solidFill>
              <a:latin typeface="+mj-lt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2FD72D6-79EF-4BEB-8812-5A8388169F0F}"/>
              </a:ext>
            </a:extLst>
          </p:cNvPr>
          <p:cNvSpPr txBox="1">
            <a:spLocks/>
          </p:cNvSpPr>
          <p:nvPr/>
        </p:nvSpPr>
        <p:spPr>
          <a:xfrm>
            <a:off x="4925291" y="2849896"/>
            <a:ext cx="2341418" cy="826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lnSpc>
                <a:spcPct val="90000"/>
              </a:lnSpc>
              <a:buFont typeface="Noto Sans Symbols"/>
              <a:buNone/>
            </a:pPr>
            <a:r>
              <a:rPr lang="en-AU" sz="2200" b="1" kern="0" dirty="0">
                <a:solidFill>
                  <a:srgbClr val="025388"/>
                </a:solidFill>
                <a:latin typeface="+mj-lt"/>
              </a:rPr>
              <a:t>General Knowledge</a:t>
            </a:r>
            <a:endParaRPr lang="en-AU" sz="2200" kern="0" dirty="0">
              <a:solidFill>
                <a:srgbClr val="025388"/>
              </a:solidFill>
              <a:latin typeface="+mj-lt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5E3181-D2C8-4E42-9AF2-0D6CF764CB91}"/>
              </a:ext>
            </a:extLst>
          </p:cNvPr>
          <p:cNvSpPr txBox="1">
            <a:spLocks/>
          </p:cNvSpPr>
          <p:nvPr/>
        </p:nvSpPr>
        <p:spPr>
          <a:xfrm>
            <a:off x="7231023" y="2849896"/>
            <a:ext cx="2341418" cy="826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lnSpc>
                <a:spcPct val="90000"/>
              </a:lnSpc>
              <a:buNone/>
            </a:pPr>
            <a:r>
              <a:rPr lang="en-AU" sz="2200" b="1" kern="0" dirty="0">
                <a:solidFill>
                  <a:srgbClr val="025388"/>
                </a:solidFill>
                <a:latin typeface="+mj-lt"/>
              </a:rPr>
              <a:t>Specific Knowledge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FD0F7FB-088A-4A57-B32E-1AA18C749FDE}"/>
              </a:ext>
            </a:extLst>
          </p:cNvPr>
          <p:cNvSpPr txBox="1">
            <a:spLocks/>
          </p:cNvSpPr>
          <p:nvPr/>
        </p:nvSpPr>
        <p:spPr>
          <a:xfrm>
            <a:off x="9634971" y="2928490"/>
            <a:ext cx="2341418" cy="6698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buFont typeface="Noto Sans Symbols"/>
              <a:buNone/>
            </a:pPr>
            <a:r>
              <a:rPr lang="en-AU" sz="2200" b="1" kern="0" dirty="0">
                <a:solidFill>
                  <a:srgbClr val="025388"/>
                </a:solidFill>
                <a:latin typeface="+mj-lt"/>
              </a:rPr>
              <a:t>Learning</a:t>
            </a:r>
            <a:endParaRPr lang="en-AU" sz="2200" kern="0" dirty="0">
              <a:solidFill>
                <a:srgbClr val="025388"/>
              </a:solidFill>
              <a:latin typeface="+mj-lt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0ECA026-639A-4EAB-8A91-C589BB74107D}"/>
              </a:ext>
            </a:extLst>
          </p:cNvPr>
          <p:cNvSpPr txBox="1">
            <a:spLocks/>
          </p:cNvSpPr>
          <p:nvPr/>
        </p:nvSpPr>
        <p:spPr>
          <a:xfrm>
            <a:off x="2619559" y="2994611"/>
            <a:ext cx="472314" cy="5375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buFont typeface="Noto Sans Symbols"/>
              <a:buNone/>
            </a:pPr>
            <a:r>
              <a:rPr lang="en-AU" sz="3600" b="1" kern="0" dirty="0">
                <a:solidFill>
                  <a:schemeClr val="accent6"/>
                </a:solidFill>
                <a:latin typeface="+mj-lt"/>
              </a:rPr>
              <a:t>=</a:t>
            </a:r>
            <a:endParaRPr lang="en-AU" sz="3600" kern="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5FF472-713D-428B-83B2-B05B12DA2C78}"/>
              </a:ext>
            </a:extLst>
          </p:cNvPr>
          <p:cNvSpPr txBox="1">
            <a:spLocks/>
          </p:cNvSpPr>
          <p:nvPr/>
        </p:nvSpPr>
        <p:spPr>
          <a:xfrm>
            <a:off x="4657869" y="2994611"/>
            <a:ext cx="472314" cy="5375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buFont typeface="Noto Sans Symbols"/>
              <a:buNone/>
            </a:pPr>
            <a:r>
              <a:rPr lang="en-AU" sz="3600" b="1" kern="0" dirty="0">
                <a:solidFill>
                  <a:schemeClr val="accent6"/>
                </a:solidFill>
                <a:latin typeface="+mj-lt"/>
              </a:rPr>
              <a:t>+</a:t>
            </a:r>
            <a:endParaRPr lang="en-AU" sz="3600" kern="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0EA5EED-6697-474D-93DD-1C0B991F7994}"/>
              </a:ext>
            </a:extLst>
          </p:cNvPr>
          <p:cNvSpPr txBox="1">
            <a:spLocks/>
          </p:cNvSpPr>
          <p:nvPr/>
        </p:nvSpPr>
        <p:spPr>
          <a:xfrm>
            <a:off x="7009141" y="2994611"/>
            <a:ext cx="472314" cy="5375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buFont typeface="Noto Sans Symbols"/>
              <a:buNone/>
            </a:pPr>
            <a:r>
              <a:rPr lang="en-AU" sz="3600" b="1" kern="0" dirty="0">
                <a:solidFill>
                  <a:schemeClr val="accent6"/>
                </a:solidFill>
                <a:latin typeface="+mj-lt"/>
              </a:rPr>
              <a:t>+</a:t>
            </a:r>
            <a:endParaRPr lang="en-AU" sz="3600" kern="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EC1F29-162B-4681-85A3-3BBF14A5CE79}"/>
              </a:ext>
            </a:extLst>
          </p:cNvPr>
          <p:cNvSpPr txBox="1">
            <a:spLocks/>
          </p:cNvSpPr>
          <p:nvPr/>
        </p:nvSpPr>
        <p:spPr>
          <a:xfrm>
            <a:off x="9367549" y="2994611"/>
            <a:ext cx="472314" cy="5375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buFont typeface="Noto Sans Symbols"/>
              <a:buNone/>
            </a:pPr>
            <a:r>
              <a:rPr lang="en-AU" sz="3600" b="1" kern="0" dirty="0">
                <a:solidFill>
                  <a:schemeClr val="accent6"/>
                </a:solidFill>
                <a:latin typeface="+mj-lt"/>
              </a:rPr>
              <a:t>+</a:t>
            </a:r>
            <a:endParaRPr lang="en-AU" sz="3600" kern="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81D2DE0-00A4-44BF-BA4F-ABE4F4600409}"/>
              </a:ext>
            </a:extLst>
          </p:cNvPr>
          <p:cNvSpPr txBox="1">
            <a:spLocks/>
          </p:cNvSpPr>
          <p:nvPr/>
        </p:nvSpPr>
        <p:spPr>
          <a:xfrm>
            <a:off x="2947990" y="3732289"/>
            <a:ext cx="1888194" cy="2445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buNone/>
            </a:pPr>
            <a:r>
              <a:rPr lang="en-AU" sz="1800" kern="0" dirty="0">
                <a:solidFill>
                  <a:schemeClr val="accent1"/>
                </a:solidFill>
              </a:rPr>
              <a:t>OCR</a:t>
            </a:r>
          </a:p>
          <a:p>
            <a:pPr marL="127000" indent="0" algn="ctr">
              <a:buNone/>
            </a:pPr>
            <a:r>
              <a:rPr lang="en-AU" sz="1800" kern="0" dirty="0">
                <a:solidFill>
                  <a:schemeClr val="accent1"/>
                </a:solidFill>
              </a:rPr>
              <a:t>Letters &amp; words</a:t>
            </a:r>
          </a:p>
          <a:p>
            <a:pPr marL="127000" indent="0" algn="ctr">
              <a:buNone/>
            </a:pPr>
            <a:r>
              <a:rPr lang="en-AU" sz="1800" i="1" kern="0" dirty="0">
                <a:solidFill>
                  <a:schemeClr val="accent1"/>
                </a:solidFill>
              </a:rPr>
              <a:t>This is not understanding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983139A-DB1C-459D-A53E-7D18D969286F}"/>
              </a:ext>
            </a:extLst>
          </p:cNvPr>
          <p:cNvSpPr txBox="1">
            <a:spLocks/>
          </p:cNvSpPr>
          <p:nvPr/>
        </p:nvSpPr>
        <p:spPr>
          <a:xfrm>
            <a:off x="4937156" y="3769919"/>
            <a:ext cx="2329553" cy="21467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buFont typeface="Noto Sans Symbols"/>
              <a:buNone/>
            </a:pPr>
            <a:r>
              <a:rPr lang="en-AU" sz="1800" kern="0" dirty="0">
                <a:solidFill>
                  <a:schemeClr val="accent1"/>
                </a:solidFill>
              </a:rPr>
              <a:t>People’s names,</a:t>
            </a:r>
            <a:br>
              <a:rPr lang="en-AU" sz="1800" kern="0" dirty="0">
                <a:solidFill>
                  <a:schemeClr val="accent1"/>
                </a:solidFill>
              </a:rPr>
            </a:br>
            <a:r>
              <a:rPr lang="en-AU" sz="1800" kern="0" dirty="0">
                <a:solidFill>
                  <a:schemeClr val="accent1"/>
                </a:solidFill>
              </a:rPr>
              <a:t>City names,</a:t>
            </a:r>
            <a:br>
              <a:rPr lang="en-AU" sz="1800" kern="0" dirty="0">
                <a:solidFill>
                  <a:schemeClr val="accent1"/>
                </a:solidFill>
              </a:rPr>
            </a:br>
            <a:r>
              <a:rPr lang="en-AU" sz="1800" kern="0" dirty="0">
                <a:solidFill>
                  <a:schemeClr val="accent1"/>
                </a:solidFill>
              </a:rPr>
              <a:t>Tax rates,</a:t>
            </a:r>
            <a:br>
              <a:rPr lang="en-AU" sz="1800" kern="0" dirty="0">
                <a:solidFill>
                  <a:schemeClr val="accent1"/>
                </a:solidFill>
              </a:rPr>
            </a:br>
            <a:r>
              <a:rPr lang="en-AU" sz="1800" kern="0" dirty="0">
                <a:solidFill>
                  <a:schemeClr val="accent1"/>
                </a:solidFill>
              </a:rPr>
              <a:t>Mathematics,</a:t>
            </a:r>
            <a:br>
              <a:rPr lang="en-AU" sz="1800" kern="0" dirty="0">
                <a:solidFill>
                  <a:schemeClr val="accent1"/>
                </a:solidFill>
              </a:rPr>
            </a:br>
            <a:r>
              <a:rPr lang="en-AU" sz="1800" kern="0" dirty="0">
                <a:solidFill>
                  <a:schemeClr val="accent1"/>
                </a:solidFill>
              </a:rPr>
              <a:t>Month names,</a:t>
            </a:r>
            <a:br>
              <a:rPr lang="en-AU" sz="1800" kern="0" dirty="0">
                <a:solidFill>
                  <a:schemeClr val="accent1"/>
                </a:solidFill>
              </a:rPr>
            </a:br>
            <a:r>
              <a:rPr lang="en-AU" sz="1800" kern="0" dirty="0">
                <a:solidFill>
                  <a:schemeClr val="accent1"/>
                </a:solidFill>
              </a:rPr>
              <a:t>Job names…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462869B-AFE0-4EFD-B9A7-18B76672E427}"/>
              </a:ext>
            </a:extLst>
          </p:cNvPr>
          <p:cNvSpPr txBox="1">
            <a:spLocks/>
          </p:cNvSpPr>
          <p:nvPr/>
        </p:nvSpPr>
        <p:spPr>
          <a:xfrm>
            <a:off x="7300812" y="3733094"/>
            <a:ext cx="2295949" cy="21467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buNone/>
            </a:pPr>
            <a:r>
              <a:rPr lang="en-AU" sz="1800" kern="0" dirty="0">
                <a:solidFill>
                  <a:schemeClr val="accent1"/>
                </a:solidFill>
              </a:rPr>
              <a:t>Date of birth of each customer,</a:t>
            </a:r>
            <a:br>
              <a:rPr lang="en-AU" sz="1800" kern="0" dirty="0">
                <a:solidFill>
                  <a:schemeClr val="accent1"/>
                </a:solidFill>
              </a:rPr>
            </a:br>
            <a:r>
              <a:rPr lang="en-AU" sz="1800" kern="0" dirty="0">
                <a:solidFill>
                  <a:schemeClr val="accent1"/>
                </a:solidFill>
              </a:rPr>
              <a:t>order database</a:t>
            </a:r>
            <a:br>
              <a:rPr lang="en-AU" sz="1800" kern="0" dirty="0">
                <a:solidFill>
                  <a:schemeClr val="accent1"/>
                </a:solidFill>
              </a:rPr>
            </a:br>
            <a:r>
              <a:rPr lang="en-AU" sz="1800" kern="0" dirty="0">
                <a:solidFill>
                  <a:schemeClr val="accent1"/>
                </a:solidFill>
              </a:rPr>
              <a:t>signature always on the last page.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8CA5C6-0EF3-40A3-A4B7-F7E7290C9116}"/>
              </a:ext>
            </a:extLst>
          </p:cNvPr>
          <p:cNvSpPr txBox="1">
            <a:spLocks/>
          </p:cNvSpPr>
          <p:nvPr/>
        </p:nvSpPr>
        <p:spPr>
          <a:xfrm>
            <a:off x="9630864" y="3700529"/>
            <a:ext cx="2341392" cy="21467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175" marR="0" lvl="0" indent="-1301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marR="0" lvl="1" indent="-127952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04775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09219" algn="l" rtl="0" eaLnBrk="1" hangingPunct="1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857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 algn="ctr">
              <a:buNone/>
            </a:pPr>
            <a:r>
              <a:rPr lang="en-AU" sz="1800" kern="0" dirty="0">
                <a:solidFill>
                  <a:schemeClr val="accent1"/>
                </a:solidFill>
              </a:rPr>
              <a:t>Remember and </a:t>
            </a:r>
            <a:br>
              <a:rPr lang="en-AU" sz="1800" kern="0" dirty="0">
                <a:solidFill>
                  <a:schemeClr val="accent1"/>
                </a:solidFill>
              </a:rPr>
            </a:br>
            <a:r>
              <a:rPr lang="en-AU" sz="1800" kern="0" dirty="0">
                <a:solidFill>
                  <a:schemeClr val="accent1"/>
                </a:solidFill>
              </a:rPr>
              <a:t>use new general &amp; specific knowledge next time.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6275ACF-DEF9-41DE-B00C-B429545E0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3686" y="1576394"/>
            <a:ext cx="1184627" cy="11406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AC537D6-E0D9-4F46-99F1-A9B4D08F0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1487" y="1819221"/>
            <a:ext cx="1380145" cy="84659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B2A2880-FBBE-4A6D-A870-443D200BBA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4562" y="1619537"/>
            <a:ext cx="895051" cy="105434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7B783A0-5D66-43C4-8995-D977D662DD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73829" y="1588235"/>
            <a:ext cx="1275253" cy="111694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564C32F-0AE6-4236-93FF-D5F4B60EA4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1055" y="1541795"/>
            <a:ext cx="886345" cy="1293733"/>
          </a:xfrm>
          <a:prstGeom prst="rect">
            <a:avLst/>
          </a:prstGeom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FD10B3B-3E33-4E69-BB23-9CE7ECD5B2CD}"/>
              </a:ext>
            </a:extLst>
          </p:cNvPr>
          <p:cNvSpPr txBox="1">
            <a:spLocks/>
          </p:cNvSpPr>
          <p:nvPr/>
        </p:nvSpPr>
        <p:spPr>
          <a:xfrm>
            <a:off x="483362" y="3786284"/>
            <a:ext cx="1888194" cy="21467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127000" marR="0" lvl="0" indent="0" algn="ctr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lt2"/>
              </a:buClr>
              <a:buSzPct val="100000"/>
              <a:buFont typeface="Noto Sans Symbols"/>
              <a:buNone/>
              <a:defRPr b="0" i="0" u="none" strike="noStrike" kern="0" cap="none">
                <a:solidFill>
                  <a:schemeClr val="accent1"/>
                </a:solidFill>
                <a:latin typeface="Arial"/>
                <a:ea typeface="Arial"/>
                <a:cs typeface="Arial"/>
              </a:defRPr>
            </a:lvl1pPr>
            <a:lvl2pPr marL="557212" marR="0" lvl="1" indent="-127952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SzPct val="850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L="857250" marR="0" lvl="2" indent="-104775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3"/>
              </a:buClr>
              <a:buSzPct val="7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L="1200150" marR="0" lvl="3" indent="-109219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L="1543050" marR="0" lvl="4" indent="-109219">
              <a:lnSpc>
                <a:spcPct val="11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Pct val="7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L="1885950" marR="0" lvl="5" indent="-8572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L="2228850" marR="0" lvl="6" indent="-8572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L="2571750" marR="0" lvl="7" indent="-8572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L="2914650" marR="0" lvl="8" indent="-8572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AU" dirty="0"/>
              <a:t>Precisely knowing </a:t>
            </a:r>
            <a:br>
              <a:rPr lang="en-AU" dirty="0"/>
            </a:br>
            <a:r>
              <a:rPr lang="en-AU" dirty="0"/>
              <a:t>the intent </a:t>
            </a:r>
            <a:br>
              <a:rPr lang="en-AU" dirty="0"/>
            </a:br>
            <a:r>
              <a:rPr lang="en-AU" dirty="0"/>
              <a:t>of the author</a:t>
            </a:r>
          </a:p>
        </p:txBody>
      </p:sp>
    </p:spTree>
    <p:extLst>
      <p:ext uri="{BB962C8B-B14F-4D97-AF65-F5344CB8AC3E}">
        <p14:creationId xmlns:p14="http://schemas.microsoft.com/office/powerpoint/2010/main" val="304067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AD6D-D02E-4AE1-AF65-72A7A82A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92C72-B5B6-43E3-86AF-9AEDA291B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BE6FA-9CDE-4BE4-A58D-F7F2D4F2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86E10-4BF4-4D33-9EEF-6A01C8D1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1CE62-A2BD-43A7-B733-C2D78BD13517}" type="slidenum">
              <a:rPr lang="en-AU" smtClean="0"/>
              <a:t>8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963C2-2BDA-41E8-BC30-D57BC96D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2100077"/>
            <a:ext cx="11879333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BCC6D-5218-4D63-AB8C-F4196CDB46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725ED-AB00-4B02-A764-80C23BBB66A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5C5A9-1CFF-4A4A-B6DF-9BAAAAC5E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Open Questions!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7795055"/>
      </p:ext>
    </p:extLst>
  </p:cSld>
  <p:clrMapOvr>
    <a:masterClrMapping/>
  </p:clrMapOvr>
</p:sld>
</file>

<file path=ppt/theme/theme1.xml><?xml version="1.0" encoding="utf-8"?>
<a:theme xmlns:a="http://schemas.openxmlformats.org/drawingml/2006/main" name="Kofax PPT template widescreen">
  <a:themeElements>
    <a:clrScheme name="KOFAX">
      <a:dk1>
        <a:srgbClr val="262626"/>
      </a:dk1>
      <a:lt1>
        <a:sysClr val="window" lastClr="FFFFFF"/>
      </a:lt1>
      <a:dk2>
        <a:srgbClr val="00558C"/>
      </a:dk2>
      <a:lt2>
        <a:srgbClr val="FFFFFF"/>
      </a:lt2>
      <a:accent1>
        <a:srgbClr val="00558C"/>
      </a:accent1>
      <a:accent2>
        <a:srgbClr val="5B9BD5"/>
      </a:accent2>
      <a:accent3>
        <a:srgbClr val="A5A5A5"/>
      </a:accent3>
      <a:accent4>
        <a:srgbClr val="FFC600"/>
      </a:accent4>
      <a:accent5>
        <a:srgbClr val="53565A"/>
      </a:accent5>
      <a:accent6>
        <a:srgbClr val="003960"/>
      </a:accent6>
      <a:hlink>
        <a:srgbClr val="5B9BD5"/>
      </a:hlink>
      <a:folHlink>
        <a:srgbClr val="5B9BD5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ofax PPT template widescreen.pptx  -  Read-Only" id="{1DAEC01D-C12C-460A-B38D-7CABCA10248E}" vid="{E03C24B5-7B16-4F48-8C0A-AC478320D9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Kofax PPT template widescreen</Template>
  <TotalTime>0</TotalTime>
  <Words>398</Words>
  <Application>Microsoft Office PowerPoint</Application>
  <PresentationFormat>Widescreen</PresentationFormat>
  <Paragraphs>83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Noto Sans Symbols</vt:lpstr>
      <vt:lpstr>TT Norms</vt:lpstr>
      <vt:lpstr>Wingdings</vt:lpstr>
      <vt:lpstr>Kofax PPT template widescreen</vt:lpstr>
      <vt:lpstr>Ask the Experts Office Hours Kofax RPA Open Office #9</vt:lpstr>
      <vt:lpstr>Previous Open Office Topics</vt:lpstr>
      <vt:lpstr>Kofax RPA 10.5 (April 2019)</vt:lpstr>
      <vt:lpstr>Kofax RPA 10.6 (June 2019)</vt:lpstr>
      <vt:lpstr>Online Learning</vt:lpstr>
      <vt:lpstr>Cognitive Document Automation</vt:lpstr>
      <vt:lpstr>What is Document Understanding? (All information has context)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2019-05-07T14:49:31Z</dcterms:created>
  <dcterms:modified xsi:type="dcterms:W3CDTF">2019-09-03T16:08:09Z</dcterms:modified>
</cp:coreProperties>
</file>